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erriweather" charset="0"/>
      <p:regular r:id="rId13"/>
    </p:embeddedFont>
    <p:embeddedFont>
      <p:font typeface="Merriweather Bold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29.12.2025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1.png"/><Relationship Id="rId10" Type="http://schemas.openxmlformats.org/officeDocument/2006/relationships/image" Target="../media/image34.sv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-190416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-190416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714316" y="1714476"/>
            <a:ext cx="7713459" cy="99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 dirty="0" err="1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PromptCraft</a:t>
            </a:r>
            <a:r>
              <a:rPr lang="en-US" sz="6062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 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4316" y="2714608"/>
            <a:ext cx="12352287" cy="79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Human-in-the-Loop Prompt Engineering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506" y="4786310"/>
            <a:ext cx="1612850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Submitted by: </a:t>
            </a:r>
            <a:r>
              <a:rPr lang="en-US" sz="1937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Gopal</a:t>
            </a:r>
            <a:r>
              <a:rPr lang="en-US" sz="19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937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Kaushik</a:t>
            </a:r>
            <a:r>
              <a:rPr lang="en-US" sz="19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(UID: 25BCS80003)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9744" y="5297986"/>
            <a:ext cx="16128502" cy="461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Class: B.E. CSE (LEET)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1506" y="5786442"/>
            <a:ext cx="16128502" cy="461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Course: Generative AI &amp; Prompt 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1506" y="6215070"/>
            <a:ext cx="16128502" cy="461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Instructor: </a:t>
            </a:r>
            <a:r>
              <a:rPr lang="en-US" sz="1937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Er</a:t>
            </a:r>
            <a:r>
              <a:rPr lang="en-US" sz="19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r>
              <a:rPr lang="en-US" sz="1937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Simranjeet</a:t>
            </a:r>
            <a:r>
              <a:rPr lang="en-US" sz="19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937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Kour</a:t>
            </a:r>
            <a:endParaRPr lang="en-US" sz="1937" dirty="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0068" y="6643698"/>
            <a:ext cx="16128502" cy="461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University: Chandigarh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9744" y="1006526"/>
            <a:ext cx="7713459" cy="99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1506" y="2143104"/>
            <a:ext cx="9270502" cy="157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PromptCraft</a:t>
            </a:r>
            <a:r>
              <a:rPr lang="en-US" sz="2375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AI demonstrates that integrating human oversight with advanced AI is paramount for achieving reliable and high-quality Generative AI outcomes.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0134" y="4429120"/>
            <a:ext cx="4375252" cy="49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Empowering Reliability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2459" y="5601595"/>
            <a:ext cx="8807796" cy="206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Human-in-the-loop workflows are not merely an enhancement; they are fundamental to unlocking the true potential and ensuring the consistent reliability of Generative AI systems.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79744" y="4289527"/>
            <a:ext cx="38100" cy="3728447"/>
            <a:chOff x="0" y="0"/>
            <a:chExt cx="50800" cy="49712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" cy="4971288"/>
            </a:xfrm>
            <a:custGeom>
              <a:avLst/>
              <a:gdLst/>
              <a:ahLst/>
              <a:cxnLst/>
              <a:rect l="l" t="t" r="r" b="b"/>
              <a:pathLst>
                <a:path w="50800" h="4971288">
                  <a:moveTo>
                    <a:pt x="0" y="0"/>
                  </a:moveTo>
                  <a:lnTo>
                    <a:pt x="50800" y="0"/>
                  </a:lnTo>
                  <a:lnTo>
                    <a:pt x="50800" y="4971288"/>
                  </a:lnTo>
                  <a:lnTo>
                    <a:pt x="0" y="4971288"/>
                  </a:ln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079744" y="8461619"/>
            <a:ext cx="6170714" cy="79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42912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86678" y="571468"/>
            <a:ext cx="9217666" cy="9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625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The Blank Canvas 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9916" y="2273941"/>
            <a:ext cx="9426178" cy="190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4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Generative AI offers immense potential, yet users frequently encounter the "Blank Canvas Problem". This arises when initial, vague inputs lead to uninspired or even erroneous outputs from the AI.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5153" y="4499820"/>
            <a:ext cx="653653" cy="653653"/>
            <a:chOff x="0" y="0"/>
            <a:chExt cx="871538" cy="87153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58774" cy="858774"/>
            </a:xfrm>
            <a:custGeom>
              <a:avLst/>
              <a:gdLst/>
              <a:ahLst/>
              <a:cxnLst/>
              <a:rect l="l" t="t" r="r" b="b"/>
              <a:pathLst>
                <a:path w="858774" h="858774">
                  <a:moveTo>
                    <a:pt x="0" y="160274"/>
                  </a:moveTo>
                  <a:cubicBezTo>
                    <a:pt x="0" y="71755"/>
                    <a:pt x="71755" y="0"/>
                    <a:pt x="160274" y="0"/>
                  </a:cubicBezTo>
                  <a:lnTo>
                    <a:pt x="698500" y="0"/>
                  </a:lnTo>
                  <a:cubicBezTo>
                    <a:pt x="787019" y="0"/>
                    <a:pt x="858774" y="71755"/>
                    <a:pt x="858774" y="160274"/>
                  </a:cubicBezTo>
                  <a:lnTo>
                    <a:pt x="858774" y="698500"/>
                  </a:lnTo>
                  <a:cubicBezTo>
                    <a:pt x="858774" y="787019"/>
                    <a:pt x="787019" y="858774"/>
                    <a:pt x="698500" y="858774"/>
                  </a:cubicBezTo>
                  <a:lnTo>
                    <a:pt x="160274" y="858774"/>
                  </a:lnTo>
                  <a:cubicBezTo>
                    <a:pt x="71755" y="858901"/>
                    <a:pt x="0" y="787019"/>
                    <a:pt x="0" y="698500"/>
                  </a:cubicBezTo>
                  <a:close/>
                </a:path>
              </a:pathLst>
            </a:custGeom>
            <a:solidFill>
              <a:srgbClr val="013180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71474" cy="871474"/>
            </a:xfrm>
            <a:custGeom>
              <a:avLst/>
              <a:gdLst/>
              <a:ahLst/>
              <a:cxnLst/>
              <a:rect l="l" t="t" r="r" b="b"/>
              <a:pathLst>
                <a:path w="871474" h="871474">
                  <a:moveTo>
                    <a:pt x="0" y="166624"/>
                  </a:moveTo>
                  <a:cubicBezTo>
                    <a:pt x="0" y="74676"/>
                    <a:pt x="74676" y="0"/>
                    <a:pt x="166624" y="0"/>
                  </a:cubicBezTo>
                  <a:lnTo>
                    <a:pt x="704850" y="0"/>
                  </a:lnTo>
                  <a:lnTo>
                    <a:pt x="704850" y="6350"/>
                  </a:lnTo>
                  <a:lnTo>
                    <a:pt x="704850" y="0"/>
                  </a:lnTo>
                  <a:cubicBezTo>
                    <a:pt x="796925" y="0"/>
                    <a:pt x="871474" y="74676"/>
                    <a:pt x="871474" y="166624"/>
                  </a:cubicBezTo>
                  <a:lnTo>
                    <a:pt x="865124" y="166624"/>
                  </a:lnTo>
                  <a:lnTo>
                    <a:pt x="871474" y="166624"/>
                  </a:lnTo>
                  <a:lnTo>
                    <a:pt x="871474" y="704850"/>
                  </a:lnTo>
                  <a:lnTo>
                    <a:pt x="865124" y="704850"/>
                  </a:lnTo>
                  <a:lnTo>
                    <a:pt x="871474" y="704850"/>
                  </a:lnTo>
                  <a:cubicBezTo>
                    <a:pt x="871474" y="796925"/>
                    <a:pt x="796798" y="871474"/>
                    <a:pt x="704850" y="871474"/>
                  </a:cubicBezTo>
                  <a:lnTo>
                    <a:pt x="704850" y="865124"/>
                  </a:lnTo>
                  <a:lnTo>
                    <a:pt x="704850" y="871474"/>
                  </a:lnTo>
                  <a:lnTo>
                    <a:pt x="166624" y="871474"/>
                  </a:lnTo>
                  <a:lnTo>
                    <a:pt x="166624" y="865124"/>
                  </a:lnTo>
                  <a:lnTo>
                    <a:pt x="166624" y="871474"/>
                  </a:lnTo>
                  <a:cubicBezTo>
                    <a:pt x="74676" y="871601"/>
                    <a:pt x="0" y="796925"/>
                    <a:pt x="0" y="704850"/>
                  </a:cubicBezTo>
                  <a:lnTo>
                    <a:pt x="0" y="166624"/>
                  </a:lnTo>
                  <a:lnTo>
                    <a:pt x="6350" y="166624"/>
                  </a:lnTo>
                  <a:lnTo>
                    <a:pt x="0" y="166624"/>
                  </a:lnTo>
                  <a:moveTo>
                    <a:pt x="12700" y="166624"/>
                  </a:moveTo>
                  <a:lnTo>
                    <a:pt x="12700" y="704850"/>
                  </a:lnTo>
                  <a:lnTo>
                    <a:pt x="6350" y="704850"/>
                  </a:lnTo>
                  <a:lnTo>
                    <a:pt x="12700" y="704850"/>
                  </a:lnTo>
                  <a:cubicBezTo>
                    <a:pt x="12700" y="789940"/>
                    <a:pt x="81661" y="858774"/>
                    <a:pt x="166624" y="858774"/>
                  </a:cubicBezTo>
                  <a:lnTo>
                    <a:pt x="704850" y="858774"/>
                  </a:lnTo>
                  <a:cubicBezTo>
                    <a:pt x="789940" y="858774"/>
                    <a:pt x="858774" y="789813"/>
                    <a:pt x="858774" y="704850"/>
                  </a:cubicBezTo>
                  <a:lnTo>
                    <a:pt x="858774" y="166624"/>
                  </a:lnTo>
                  <a:cubicBezTo>
                    <a:pt x="858774" y="81661"/>
                    <a:pt x="789940" y="12700"/>
                    <a:pt x="704850" y="12700"/>
                  </a:cubicBezTo>
                  <a:lnTo>
                    <a:pt x="166624" y="12700"/>
                  </a:lnTo>
                  <a:lnTo>
                    <a:pt x="166624" y="6350"/>
                  </a:lnTo>
                  <a:lnTo>
                    <a:pt x="166624" y="12700"/>
                  </a:lnTo>
                  <a:cubicBezTo>
                    <a:pt x="81661" y="12700"/>
                    <a:pt x="12700" y="81661"/>
                    <a:pt x="12700" y="166624"/>
                  </a:cubicBezTo>
                  <a:close/>
                </a:path>
              </a:pathLst>
            </a:custGeom>
            <a:solidFill>
              <a:srgbClr val="1A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7967291" y="4611891"/>
            <a:ext cx="429368" cy="429368"/>
          </a:xfrm>
          <a:custGeom>
            <a:avLst/>
            <a:gdLst/>
            <a:ahLst/>
            <a:cxnLst/>
            <a:rect l="l" t="t" r="r" b="b"/>
            <a:pathLst>
              <a:path w="429368" h="429368">
                <a:moveTo>
                  <a:pt x="0" y="0"/>
                </a:moveTo>
                <a:lnTo>
                  <a:pt x="429368" y="0"/>
                </a:lnTo>
                <a:lnTo>
                  <a:pt x="429368" y="429368"/>
                </a:lnTo>
                <a:lnTo>
                  <a:pt x="0" y="42936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786810" y="4429120"/>
            <a:ext cx="4165397" cy="45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Garbage In, Garbage 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86810" y="5429252"/>
            <a:ext cx="8495852" cy="145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49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Unclear or poorly structured inputs inevitably result in generic or "hallucinated" AI responses, undermining reliability.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55153" y="7164143"/>
            <a:ext cx="653653" cy="653653"/>
            <a:chOff x="0" y="0"/>
            <a:chExt cx="871538" cy="87153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858774" cy="858774"/>
            </a:xfrm>
            <a:custGeom>
              <a:avLst/>
              <a:gdLst/>
              <a:ahLst/>
              <a:cxnLst/>
              <a:rect l="l" t="t" r="r" b="b"/>
              <a:pathLst>
                <a:path w="858774" h="858774">
                  <a:moveTo>
                    <a:pt x="0" y="160274"/>
                  </a:moveTo>
                  <a:cubicBezTo>
                    <a:pt x="0" y="71755"/>
                    <a:pt x="71755" y="0"/>
                    <a:pt x="160274" y="0"/>
                  </a:cubicBezTo>
                  <a:lnTo>
                    <a:pt x="698500" y="0"/>
                  </a:lnTo>
                  <a:cubicBezTo>
                    <a:pt x="787019" y="0"/>
                    <a:pt x="858774" y="71755"/>
                    <a:pt x="858774" y="160274"/>
                  </a:cubicBezTo>
                  <a:lnTo>
                    <a:pt x="858774" y="698500"/>
                  </a:lnTo>
                  <a:cubicBezTo>
                    <a:pt x="858774" y="787019"/>
                    <a:pt x="787019" y="858774"/>
                    <a:pt x="698500" y="858774"/>
                  </a:cubicBezTo>
                  <a:lnTo>
                    <a:pt x="160274" y="858774"/>
                  </a:lnTo>
                  <a:cubicBezTo>
                    <a:pt x="71755" y="858901"/>
                    <a:pt x="0" y="787019"/>
                    <a:pt x="0" y="698500"/>
                  </a:cubicBezTo>
                  <a:close/>
                </a:path>
              </a:pathLst>
            </a:custGeom>
            <a:solidFill>
              <a:srgbClr val="013180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71474" cy="871474"/>
            </a:xfrm>
            <a:custGeom>
              <a:avLst/>
              <a:gdLst/>
              <a:ahLst/>
              <a:cxnLst/>
              <a:rect l="l" t="t" r="r" b="b"/>
              <a:pathLst>
                <a:path w="871474" h="871474">
                  <a:moveTo>
                    <a:pt x="0" y="166624"/>
                  </a:moveTo>
                  <a:cubicBezTo>
                    <a:pt x="0" y="74676"/>
                    <a:pt x="74676" y="0"/>
                    <a:pt x="166624" y="0"/>
                  </a:cubicBezTo>
                  <a:lnTo>
                    <a:pt x="704850" y="0"/>
                  </a:lnTo>
                  <a:lnTo>
                    <a:pt x="704850" y="6350"/>
                  </a:lnTo>
                  <a:lnTo>
                    <a:pt x="704850" y="0"/>
                  </a:lnTo>
                  <a:cubicBezTo>
                    <a:pt x="796925" y="0"/>
                    <a:pt x="871474" y="74676"/>
                    <a:pt x="871474" y="166624"/>
                  </a:cubicBezTo>
                  <a:lnTo>
                    <a:pt x="865124" y="166624"/>
                  </a:lnTo>
                  <a:lnTo>
                    <a:pt x="871474" y="166624"/>
                  </a:lnTo>
                  <a:lnTo>
                    <a:pt x="871474" y="704850"/>
                  </a:lnTo>
                  <a:lnTo>
                    <a:pt x="865124" y="704850"/>
                  </a:lnTo>
                  <a:lnTo>
                    <a:pt x="871474" y="704850"/>
                  </a:lnTo>
                  <a:cubicBezTo>
                    <a:pt x="871474" y="796925"/>
                    <a:pt x="796798" y="871474"/>
                    <a:pt x="704850" y="871474"/>
                  </a:cubicBezTo>
                  <a:lnTo>
                    <a:pt x="704850" y="865124"/>
                  </a:lnTo>
                  <a:lnTo>
                    <a:pt x="704850" y="871474"/>
                  </a:lnTo>
                  <a:lnTo>
                    <a:pt x="166624" y="871474"/>
                  </a:lnTo>
                  <a:lnTo>
                    <a:pt x="166624" y="865124"/>
                  </a:lnTo>
                  <a:lnTo>
                    <a:pt x="166624" y="871474"/>
                  </a:lnTo>
                  <a:cubicBezTo>
                    <a:pt x="74676" y="871601"/>
                    <a:pt x="0" y="796925"/>
                    <a:pt x="0" y="704850"/>
                  </a:cubicBezTo>
                  <a:lnTo>
                    <a:pt x="0" y="166624"/>
                  </a:lnTo>
                  <a:lnTo>
                    <a:pt x="6350" y="166624"/>
                  </a:lnTo>
                  <a:lnTo>
                    <a:pt x="0" y="166624"/>
                  </a:lnTo>
                  <a:moveTo>
                    <a:pt x="12700" y="166624"/>
                  </a:moveTo>
                  <a:lnTo>
                    <a:pt x="12700" y="704850"/>
                  </a:lnTo>
                  <a:lnTo>
                    <a:pt x="6350" y="704850"/>
                  </a:lnTo>
                  <a:lnTo>
                    <a:pt x="12700" y="704850"/>
                  </a:lnTo>
                  <a:cubicBezTo>
                    <a:pt x="12700" y="789940"/>
                    <a:pt x="81661" y="858774"/>
                    <a:pt x="166624" y="858774"/>
                  </a:cubicBezTo>
                  <a:lnTo>
                    <a:pt x="704850" y="858774"/>
                  </a:lnTo>
                  <a:cubicBezTo>
                    <a:pt x="789940" y="858774"/>
                    <a:pt x="858774" y="789813"/>
                    <a:pt x="858774" y="704850"/>
                  </a:cubicBezTo>
                  <a:lnTo>
                    <a:pt x="858774" y="166624"/>
                  </a:lnTo>
                  <a:cubicBezTo>
                    <a:pt x="858774" y="81661"/>
                    <a:pt x="789940" y="12700"/>
                    <a:pt x="704850" y="12700"/>
                  </a:cubicBezTo>
                  <a:lnTo>
                    <a:pt x="166624" y="12700"/>
                  </a:lnTo>
                  <a:lnTo>
                    <a:pt x="166624" y="6350"/>
                  </a:lnTo>
                  <a:lnTo>
                    <a:pt x="166624" y="12700"/>
                  </a:lnTo>
                  <a:cubicBezTo>
                    <a:pt x="81661" y="12700"/>
                    <a:pt x="12700" y="81661"/>
                    <a:pt x="12700" y="166624"/>
                  </a:cubicBezTo>
                  <a:close/>
                </a:path>
              </a:pathLst>
            </a:custGeom>
            <a:solidFill>
              <a:srgbClr val="1A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Freeform 17" descr="preencoded.png"/>
          <p:cNvSpPr/>
          <p:nvPr/>
        </p:nvSpPr>
        <p:spPr>
          <a:xfrm>
            <a:off x="7967291" y="7276205"/>
            <a:ext cx="429368" cy="429368"/>
          </a:xfrm>
          <a:custGeom>
            <a:avLst/>
            <a:gdLst/>
            <a:ahLst/>
            <a:cxnLst/>
            <a:rect l="l" t="t" r="r" b="b"/>
            <a:pathLst>
              <a:path w="429368" h="429368">
                <a:moveTo>
                  <a:pt x="0" y="0"/>
                </a:moveTo>
                <a:lnTo>
                  <a:pt x="429368" y="0"/>
                </a:lnTo>
                <a:lnTo>
                  <a:pt x="429368" y="429368"/>
                </a:lnTo>
                <a:lnTo>
                  <a:pt x="0" y="42936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6522" b="-652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790232" y="7257755"/>
            <a:ext cx="5898804" cy="45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Lack of Prompt Engineering Skills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58248" y="8072458"/>
            <a:ext cx="8495852" cy="145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49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Most users lack the nuanced skills required for effective prompt engineering, such as providing precise context, defining personas, or establishing critical constraints.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8630" y="714344"/>
            <a:ext cx="8384086" cy="80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Introducing </a:t>
            </a:r>
            <a:r>
              <a:rPr lang="en-US" sz="4937" dirty="0" err="1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PromptCraft</a:t>
            </a:r>
            <a:r>
              <a:rPr lang="en-US" sz="4937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 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192" y="2285980"/>
            <a:ext cx="9665198" cy="128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PromptCraft</a:t>
            </a:r>
            <a:r>
              <a:rPr lang="en-US" sz="19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AI acts as an intelligent middleware, bridging the gap between user intent and powerful Large Language Models (LLMs). It transforms raw ideas into highly effective system prompts.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57192" y="4143368"/>
            <a:ext cx="9665198" cy="2262778"/>
            <a:chOff x="0" y="0"/>
            <a:chExt cx="12886931" cy="3017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86944" cy="3017012"/>
            </a:xfrm>
            <a:custGeom>
              <a:avLst/>
              <a:gdLst/>
              <a:ahLst/>
              <a:cxnLst/>
              <a:rect l="l" t="t" r="r" b="b"/>
              <a:pathLst>
                <a:path w="12886944" h="3017012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2704064" y="0"/>
                  </a:lnTo>
                  <a:cubicBezTo>
                    <a:pt x="12805029" y="0"/>
                    <a:pt x="12886944" y="81915"/>
                    <a:pt x="12886944" y="182880"/>
                  </a:cubicBezTo>
                  <a:lnTo>
                    <a:pt x="12886944" y="2834132"/>
                  </a:lnTo>
                  <a:cubicBezTo>
                    <a:pt x="12886944" y="2935097"/>
                    <a:pt x="12805029" y="3017012"/>
                    <a:pt x="12704064" y="3017012"/>
                  </a:cubicBezTo>
                  <a:lnTo>
                    <a:pt x="182880" y="3017012"/>
                  </a:lnTo>
                  <a:cubicBezTo>
                    <a:pt x="81915" y="3017012"/>
                    <a:pt x="0" y="2935097"/>
                    <a:pt x="0" y="2834132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882406" y="4055716"/>
            <a:ext cx="9665198" cy="114300"/>
            <a:chOff x="0" y="0"/>
            <a:chExt cx="12886931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86944" cy="152400"/>
            </a:xfrm>
            <a:custGeom>
              <a:avLst/>
              <a:gdLst/>
              <a:ahLst/>
              <a:cxnLst/>
              <a:rect l="l" t="t" r="r" b="b"/>
              <a:pathLst>
                <a:path w="12886944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2810744" y="0"/>
                  </a:lnTo>
                  <a:cubicBezTo>
                    <a:pt x="12852781" y="0"/>
                    <a:pt x="12886944" y="34163"/>
                    <a:pt x="12886944" y="76200"/>
                  </a:cubicBezTo>
                  <a:cubicBezTo>
                    <a:pt x="12886944" y="118237"/>
                    <a:pt x="12852781" y="152400"/>
                    <a:pt x="12810744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5336829" y="3706120"/>
            <a:ext cx="756342" cy="756342"/>
            <a:chOff x="0" y="0"/>
            <a:chExt cx="1008456" cy="10084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8380" cy="1008380"/>
            </a:xfrm>
            <a:custGeom>
              <a:avLst/>
              <a:gdLst/>
              <a:ahLst/>
              <a:cxnLst/>
              <a:rect l="l" t="t" r="r" b="b"/>
              <a:pathLst>
                <a:path w="1008380" h="1008380">
                  <a:moveTo>
                    <a:pt x="0" y="504190"/>
                  </a:moveTo>
                  <a:cubicBezTo>
                    <a:pt x="0" y="225806"/>
                    <a:pt x="225806" y="0"/>
                    <a:pt x="504190" y="0"/>
                  </a:cubicBezTo>
                  <a:cubicBezTo>
                    <a:pt x="782574" y="0"/>
                    <a:pt x="1008380" y="225806"/>
                    <a:pt x="1008380" y="504190"/>
                  </a:cubicBezTo>
                  <a:cubicBezTo>
                    <a:pt x="1008380" y="782574"/>
                    <a:pt x="782574" y="1008380"/>
                    <a:pt x="504190" y="1008380"/>
                  </a:cubicBezTo>
                  <a:cubicBezTo>
                    <a:pt x="225806" y="1008380"/>
                    <a:pt x="0" y="782701"/>
                    <a:pt x="0" y="504190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5563638" y="3932930"/>
            <a:ext cx="302571" cy="302571"/>
          </a:xfrm>
          <a:custGeom>
            <a:avLst/>
            <a:gdLst/>
            <a:ahLst/>
            <a:cxnLst/>
            <a:rect l="l" t="t" r="r" b="b"/>
            <a:pathLst>
              <a:path w="302571" h="302571">
                <a:moveTo>
                  <a:pt x="0" y="0"/>
                </a:moveTo>
                <a:lnTo>
                  <a:pt x="302571" y="0"/>
                </a:lnTo>
                <a:lnTo>
                  <a:pt x="302571" y="302571"/>
                </a:lnTo>
                <a:lnTo>
                  <a:pt x="0" y="302571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l="-7813" r="-7810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85820" y="4500558"/>
            <a:ext cx="3233442" cy="41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Intelligent Translator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2944" y="5357814"/>
            <a:ext cx="9103814" cy="8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Converts natural, often vague, user queries into structured, professional-grade prompts for optimal AI interaction.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82406" y="6977358"/>
            <a:ext cx="9665198" cy="2262778"/>
            <a:chOff x="0" y="0"/>
            <a:chExt cx="12886931" cy="30170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86944" cy="3017012"/>
            </a:xfrm>
            <a:custGeom>
              <a:avLst/>
              <a:gdLst/>
              <a:ahLst/>
              <a:cxnLst/>
              <a:rect l="l" t="t" r="r" b="b"/>
              <a:pathLst>
                <a:path w="12886944" h="3017012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2704064" y="0"/>
                  </a:lnTo>
                  <a:cubicBezTo>
                    <a:pt x="12805029" y="0"/>
                    <a:pt x="12886944" y="81915"/>
                    <a:pt x="12886944" y="182880"/>
                  </a:cubicBezTo>
                  <a:lnTo>
                    <a:pt x="12886944" y="2834132"/>
                  </a:lnTo>
                  <a:cubicBezTo>
                    <a:pt x="12886944" y="2935097"/>
                    <a:pt x="12805029" y="3017012"/>
                    <a:pt x="12704064" y="3017012"/>
                  </a:cubicBezTo>
                  <a:lnTo>
                    <a:pt x="182880" y="3017012"/>
                  </a:lnTo>
                  <a:cubicBezTo>
                    <a:pt x="81915" y="3017012"/>
                    <a:pt x="0" y="2935097"/>
                    <a:pt x="0" y="2834132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882406" y="6948783"/>
            <a:ext cx="9665198" cy="114300"/>
            <a:chOff x="0" y="0"/>
            <a:chExt cx="12886931" cy="152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86944" cy="152400"/>
            </a:xfrm>
            <a:custGeom>
              <a:avLst/>
              <a:gdLst/>
              <a:ahLst/>
              <a:cxnLst/>
              <a:rect l="l" t="t" r="r" b="b"/>
              <a:pathLst>
                <a:path w="12886944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2810744" y="0"/>
                  </a:lnTo>
                  <a:cubicBezTo>
                    <a:pt x="12852781" y="0"/>
                    <a:pt x="12886944" y="34163"/>
                    <a:pt x="12886944" y="76200"/>
                  </a:cubicBezTo>
                  <a:cubicBezTo>
                    <a:pt x="12886944" y="118237"/>
                    <a:pt x="12852781" y="152400"/>
                    <a:pt x="12810744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5336829" y="6599187"/>
            <a:ext cx="756342" cy="756342"/>
            <a:chOff x="0" y="0"/>
            <a:chExt cx="1008456" cy="10084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08380" cy="1008380"/>
            </a:xfrm>
            <a:custGeom>
              <a:avLst/>
              <a:gdLst/>
              <a:ahLst/>
              <a:cxnLst/>
              <a:rect l="l" t="t" r="r" b="b"/>
              <a:pathLst>
                <a:path w="1008380" h="1008380">
                  <a:moveTo>
                    <a:pt x="0" y="504190"/>
                  </a:moveTo>
                  <a:cubicBezTo>
                    <a:pt x="0" y="225806"/>
                    <a:pt x="225806" y="0"/>
                    <a:pt x="504190" y="0"/>
                  </a:cubicBezTo>
                  <a:cubicBezTo>
                    <a:pt x="782574" y="0"/>
                    <a:pt x="1008380" y="225806"/>
                    <a:pt x="1008380" y="504190"/>
                  </a:cubicBezTo>
                  <a:cubicBezTo>
                    <a:pt x="1008380" y="782574"/>
                    <a:pt x="782574" y="1008380"/>
                    <a:pt x="504190" y="1008380"/>
                  </a:cubicBezTo>
                  <a:cubicBezTo>
                    <a:pt x="225806" y="1008380"/>
                    <a:pt x="0" y="782701"/>
                    <a:pt x="0" y="504190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Freeform 24" descr="preencoded.png"/>
          <p:cNvSpPr/>
          <p:nvPr/>
        </p:nvSpPr>
        <p:spPr>
          <a:xfrm>
            <a:off x="5563638" y="6826006"/>
            <a:ext cx="302571" cy="302571"/>
          </a:xfrm>
          <a:custGeom>
            <a:avLst/>
            <a:gdLst/>
            <a:ahLst/>
            <a:cxnLst/>
            <a:rect l="l" t="t" r="r" b="b"/>
            <a:pathLst>
              <a:path w="302571" h="302571">
                <a:moveTo>
                  <a:pt x="0" y="0"/>
                </a:moveTo>
                <a:lnTo>
                  <a:pt x="302571" y="0"/>
                </a:lnTo>
                <a:lnTo>
                  <a:pt x="302571" y="302571"/>
                </a:lnTo>
                <a:lnTo>
                  <a:pt x="0" y="302571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t="-23437" b="-23437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14382" y="7358078"/>
            <a:ext cx="3552082" cy="41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Refine-Review-Execute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2944" y="8215334"/>
            <a:ext cx="9103814" cy="8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Our core workflow ensures user oversight and iterative improvement, guaranteeing relevant and accurate AI outputs.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613620" y="463153"/>
            <a:ext cx="6771380" cy="567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Workflow: How it Works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2510285" y="1380830"/>
            <a:ext cx="13267287" cy="6072035"/>
          </a:xfrm>
          <a:custGeom>
            <a:avLst/>
            <a:gdLst/>
            <a:ahLst/>
            <a:cxnLst/>
            <a:rect l="l" t="t" r="r" b="b"/>
            <a:pathLst>
              <a:path w="13267287" h="6072035">
                <a:moveTo>
                  <a:pt x="0" y="0"/>
                </a:moveTo>
                <a:lnTo>
                  <a:pt x="13267287" y="0"/>
                </a:lnTo>
                <a:lnTo>
                  <a:pt x="13267287" y="6072035"/>
                </a:lnTo>
                <a:lnTo>
                  <a:pt x="0" y="607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" r="-41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3429126" y="2896848"/>
            <a:ext cx="853030" cy="853030"/>
          </a:xfrm>
          <a:custGeom>
            <a:avLst/>
            <a:gdLst/>
            <a:ahLst/>
            <a:cxnLst/>
            <a:rect l="l" t="t" r="r" b="b"/>
            <a:pathLst>
              <a:path w="853030" h="853030">
                <a:moveTo>
                  <a:pt x="0" y="0"/>
                </a:moveTo>
                <a:lnTo>
                  <a:pt x="853030" y="0"/>
                </a:lnTo>
                <a:lnTo>
                  <a:pt x="853030" y="853030"/>
                </a:lnTo>
                <a:lnTo>
                  <a:pt x="0" y="85303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30555" b="-3055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697396" y="5506469"/>
            <a:ext cx="2490854" cy="95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Final Execution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0306231" y="2898448"/>
            <a:ext cx="853030" cy="853030"/>
          </a:xfrm>
          <a:custGeom>
            <a:avLst/>
            <a:gdLst/>
            <a:ahLst/>
            <a:cxnLst/>
            <a:rect l="l" t="t" r="r" b="b"/>
            <a:pathLst>
              <a:path w="853030" h="853030">
                <a:moveTo>
                  <a:pt x="0" y="0"/>
                </a:moveTo>
                <a:lnTo>
                  <a:pt x="853030" y="0"/>
                </a:lnTo>
                <a:lnTo>
                  <a:pt x="853030" y="853030"/>
                </a:lnTo>
                <a:lnTo>
                  <a:pt x="0" y="85303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l="-1111" r="-111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30277" y="5531120"/>
            <a:ext cx="2490845" cy="4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 Review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7184136" y="2898448"/>
            <a:ext cx="853030" cy="853030"/>
          </a:xfrm>
          <a:custGeom>
            <a:avLst/>
            <a:gdLst/>
            <a:ahLst/>
            <a:cxnLst/>
            <a:rect l="l" t="t" r="r" b="b"/>
            <a:pathLst>
              <a:path w="853030" h="853030">
                <a:moveTo>
                  <a:pt x="0" y="0"/>
                </a:moveTo>
                <a:lnTo>
                  <a:pt x="853030" y="0"/>
                </a:lnTo>
                <a:lnTo>
                  <a:pt x="853030" y="853030"/>
                </a:lnTo>
                <a:lnTo>
                  <a:pt x="0" y="853030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391418" y="5506469"/>
            <a:ext cx="2490854" cy="95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Refiner Agent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4044982" y="2898448"/>
            <a:ext cx="853030" cy="853030"/>
          </a:xfrm>
          <a:custGeom>
            <a:avLst/>
            <a:gdLst/>
            <a:ahLst/>
            <a:cxnLst/>
            <a:rect l="l" t="t" r="r" b="b"/>
            <a:pathLst>
              <a:path w="853030" h="853030">
                <a:moveTo>
                  <a:pt x="0" y="0"/>
                </a:moveTo>
                <a:lnTo>
                  <a:pt x="853030" y="0"/>
                </a:lnTo>
                <a:lnTo>
                  <a:pt x="853030" y="853030"/>
                </a:lnTo>
                <a:lnTo>
                  <a:pt x="0" y="853030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21666" r="-2166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226070" y="5556342"/>
            <a:ext cx="2490854" cy="47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 Input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1440" y="6357946"/>
            <a:ext cx="17060761" cy="32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PromptCraft</a:t>
            </a:r>
            <a:r>
              <a:rPr lang="en-US" sz="1375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AI meticulously refines each request through a structured, human-centric process to achieve precision and relevance.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71440" y="7000888"/>
            <a:ext cx="8442722" cy="65337"/>
            <a:chOff x="0" y="0"/>
            <a:chExt cx="11256962" cy="871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257026" cy="87116"/>
            </a:xfrm>
            <a:custGeom>
              <a:avLst/>
              <a:gdLst/>
              <a:ahLst/>
              <a:cxnLst/>
              <a:rect l="l" t="t" r="r" b="b"/>
              <a:pathLst>
                <a:path w="11257026" h="87116">
                  <a:moveTo>
                    <a:pt x="0" y="0"/>
                  </a:moveTo>
                  <a:lnTo>
                    <a:pt x="11257026" y="0"/>
                  </a:lnTo>
                  <a:lnTo>
                    <a:pt x="11257026" y="87116"/>
                  </a:lnTo>
                  <a:lnTo>
                    <a:pt x="0" y="87116"/>
                  </a:ln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642878" y="7286640"/>
            <a:ext cx="2191941" cy="28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 Input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1440" y="7572392"/>
            <a:ext cx="8442722" cy="32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Users articulate raw, often vague, ideas or requests to the system.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15438" y="7000888"/>
            <a:ext cx="8442722" cy="19050"/>
            <a:chOff x="0" y="0"/>
            <a:chExt cx="11256962" cy="25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57026" cy="25400"/>
            </a:xfrm>
            <a:custGeom>
              <a:avLst/>
              <a:gdLst/>
              <a:ahLst/>
              <a:cxnLst/>
              <a:rect l="l" t="t" r="r" b="b"/>
              <a:pathLst>
                <a:path w="11257026" h="25400">
                  <a:moveTo>
                    <a:pt x="0" y="0"/>
                  </a:moveTo>
                  <a:lnTo>
                    <a:pt x="11257026" y="0"/>
                  </a:lnTo>
                  <a:lnTo>
                    <a:pt x="1125702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9286876" y="7215202"/>
            <a:ext cx="2191941" cy="28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Refiner Agent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15438" y="7500954"/>
            <a:ext cx="8442722" cy="53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 dirty="0" smtClean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 </a:t>
            </a:r>
            <a:r>
              <a:rPr lang="en-US" sz="1375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specialised</a:t>
            </a:r>
            <a:r>
              <a:rPr lang="en-US" sz="1375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Gemini 1.5 Flash agent employs meta-prompts to </a:t>
            </a:r>
            <a:r>
              <a:rPr lang="en-US" sz="1375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optimise</a:t>
            </a:r>
            <a:r>
              <a:rPr lang="en-US" sz="1375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and expand the initial user input.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13620" y="10057505"/>
            <a:ext cx="8442722" cy="19050"/>
            <a:chOff x="0" y="0"/>
            <a:chExt cx="11256962" cy="25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257026" cy="25400"/>
            </a:xfrm>
            <a:custGeom>
              <a:avLst/>
              <a:gdLst/>
              <a:ahLst/>
              <a:cxnLst/>
              <a:rect l="l" t="t" r="r" b="b"/>
              <a:pathLst>
                <a:path w="11257026" h="25400">
                  <a:moveTo>
                    <a:pt x="0" y="0"/>
                  </a:moveTo>
                  <a:lnTo>
                    <a:pt x="11257026" y="0"/>
                  </a:lnTo>
                  <a:lnTo>
                    <a:pt x="1125702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TextBox 28"/>
          <p:cNvSpPr txBox="1"/>
          <p:nvPr/>
        </p:nvSpPr>
        <p:spPr>
          <a:xfrm>
            <a:off x="642878" y="8358210"/>
            <a:ext cx="2191941" cy="28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dirty="0" smtClean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 Review</a:t>
            </a:r>
            <a:endParaRPr lang="en-US" sz="1687" dirty="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42878" y="8786838"/>
            <a:ext cx="8442722" cy="60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human-in-the-loop verifies and fine-tunes the refined prompt before execution, ensuring alignment with intent.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231659" y="10057505"/>
            <a:ext cx="8442722" cy="19050"/>
            <a:chOff x="0" y="0"/>
            <a:chExt cx="11256962" cy="25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257026" cy="25400"/>
            </a:xfrm>
            <a:custGeom>
              <a:avLst/>
              <a:gdLst/>
              <a:ahLst/>
              <a:cxnLst/>
              <a:rect l="l" t="t" r="r" b="b"/>
              <a:pathLst>
                <a:path w="11257026" h="25400">
                  <a:moveTo>
                    <a:pt x="0" y="0"/>
                  </a:moveTo>
                  <a:lnTo>
                    <a:pt x="11257026" y="0"/>
                  </a:lnTo>
                  <a:lnTo>
                    <a:pt x="1125702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9215438" y="8358210"/>
            <a:ext cx="2191941" cy="28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dirty="0" smtClean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Final Execution</a:t>
            </a:r>
            <a:endParaRPr lang="en-US" sz="1687" dirty="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215438" y="8858276"/>
            <a:ext cx="8442722" cy="32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now-</a:t>
            </a:r>
            <a:r>
              <a:rPr lang="en-US" sz="1375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optimised</a:t>
            </a:r>
            <a:r>
              <a:rPr lang="en-US" sz="1375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prompt is sent to the LLM, yielding superior and precise results.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8791"/>
          </a:xfrm>
          <a:custGeom>
            <a:avLst/>
            <a:gdLst/>
            <a:ahLst/>
            <a:cxnLst/>
            <a:rect l="l" t="t" r="r" b="b"/>
            <a:pathLst>
              <a:path w="6858000" h="10288791">
                <a:moveTo>
                  <a:pt x="0" y="0"/>
                </a:moveTo>
                <a:lnTo>
                  <a:pt x="6858000" y="0"/>
                </a:lnTo>
                <a:lnTo>
                  <a:pt x="6858000" y="10288791"/>
                </a:lnTo>
                <a:lnTo>
                  <a:pt x="0" y="10288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" r="-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85637" y="621802"/>
            <a:ext cx="5912491" cy="767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5637" y="1658388"/>
            <a:ext cx="9774736" cy="84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PromptCraft AI operates on a robust client-server model, ensuring efficient and secure interactions between users and the underlying AI.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685637" y="2766717"/>
            <a:ext cx="1182443" cy="1740846"/>
          </a:xfrm>
          <a:custGeom>
            <a:avLst/>
            <a:gdLst/>
            <a:ahLst/>
            <a:cxnLst/>
            <a:rect l="l" t="t" r="r" b="b"/>
            <a:pathLst>
              <a:path w="1182443" h="1740846">
                <a:moveTo>
                  <a:pt x="0" y="0"/>
                </a:moveTo>
                <a:lnTo>
                  <a:pt x="1182443" y="0"/>
                </a:lnTo>
                <a:lnTo>
                  <a:pt x="1182443" y="1740846"/>
                </a:lnTo>
                <a:lnTo>
                  <a:pt x="0" y="1740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0" b="-12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04557" y="2993679"/>
            <a:ext cx="2956169" cy="37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 Browser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04557" y="3428705"/>
            <a:ext cx="8355806" cy="84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user interface, accessible via any modern web browser, initiates all interactions.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7685637" y="4507554"/>
            <a:ext cx="1182443" cy="1740846"/>
          </a:xfrm>
          <a:custGeom>
            <a:avLst/>
            <a:gdLst/>
            <a:ahLst/>
            <a:cxnLst/>
            <a:rect l="l" t="t" r="r" b="b"/>
            <a:pathLst>
              <a:path w="1182443" h="1740846">
                <a:moveTo>
                  <a:pt x="0" y="0"/>
                </a:moveTo>
                <a:lnTo>
                  <a:pt x="1182443" y="0"/>
                </a:lnTo>
                <a:lnTo>
                  <a:pt x="1182443" y="1740846"/>
                </a:lnTo>
                <a:lnTo>
                  <a:pt x="0" y="1740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0" b="-12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072562" y="4500558"/>
            <a:ext cx="3641827" cy="37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Streamlit</a:t>
            </a:r>
            <a:r>
              <a:rPr lang="en-US" sz="2312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Server (Python)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72562" y="5357814"/>
            <a:ext cx="8355806" cy="84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Manages user sessions, processes requests, and orchestrates communication with the AI model.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7685637" y="6248400"/>
            <a:ext cx="1182443" cy="1740846"/>
          </a:xfrm>
          <a:custGeom>
            <a:avLst/>
            <a:gdLst/>
            <a:ahLst/>
            <a:cxnLst/>
            <a:rect l="l" t="t" r="r" b="b"/>
            <a:pathLst>
              <a:path w="1182443" h="1740846">
                <a:moveTo>
                  <a:pt x="0" y="0"/>
                </a:moveTo>
                <a:lnTo>
                  <a:pt x="1182443" y="0"/>
                </a:lnTo>
                <a:lnTo>
                  <a:pt x="1182443" y="1740846"/>
                </a:lnTo>
                <a:lnTo>
                  <a:pt x="0" y="17408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0" b="-12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104557" y="6475362"/>
            <a:ext cx="2956169" cy="37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Google Gemini 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04557" y="6910387"/>
            <a:ext cx="8355806" cy="84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Facilitates access to the powerful Gemini 1.5 Flash model for prompt refinement.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685637" y="8255203"/>
            <a:ext cx="9774736" cy="1383211"/>
            <a:chOff x="0" y="0"/>
            <a:chExt cx="13032981" cy="18442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032994" cy="1844294"/>
            </a:xfrm>
            <a:custGeom>
              <a:avLst/>
              <a:gdLst/>
              <a:ahLst/>
              <a:cxnLst/>
              <a:rect l="l" t="t" r="r" b="b"/>
              <a:pathLst>
                <a:path w="13032994" h="1844294">
                  <a:moveTo>
                    <a:pt x="0" y="132461"/>
                  </a:moveTo>
                  <a:cubicBezTo>
                    <a:pt x="0" y="59309"/>
                    <a:pt x="59309" y="0"/>
                    <a:pt x="132461" y="0"/>
                  </a:cubicBezTo>
                  <a:lnTo>
                    <a:pt x="12900533" y="0"/>
                  </a:lnTo>
                  <a:cubicBezTo>
                    <a:pt x="12973685" y="0"/>
                    <a:pt x="13032994" y="59309"/>
                    <a:pt x="13032994" y="132461"/>
                  </a:cubicBezTo>
                  <a:lnTo>
                    <a:pt x="13032994" y="1711833"/>
                  </a:lnTo>
                  <a:cubicBezTo>
                    <a:pt x="13032994" y="1784985"/>
                    <a:pt x="12973685" y="1844294"/>
                    <a:pt x="12900533" y="1844294"/>
                  </a:cubicBezTo>
                  <a:lnTo>
                    <a:pt x="132461" y="1844294"/>
                  </a:lnTo>
                  <a:cubicBezTo>
                    <a:pt x="59309" y="1844294"/>
                    <a:pt x="0" y="1784985"/>
                    <a:pt x="0" y="1711833"/>
                  </a:cubicBezTo>
                  <a:close/>
                </a:path>
              </a:pathLst>
            </a:custGeom>
            <a:solidFill>
              <a:srgbClr val="001D4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Freeform 19" descr="preencoded.png"/>
          <p:cNvSpPr/>
          <p:nvPr/>
        </p:nvSpPr>
        <p:spPr>
          <a:xfrm>
            <a:off x="7922123" y="8610448"/>
            <a:ext cx="295570" cy="236487"/>
          </a:xfrm>
          <a:custGeom>
            <a:avLst/>
            <a:gdLst/>
            <a:ahLst/>
            <a:cxnLst/>
            <a:rect l="l" t="t" r="r" b="b"/>
            <a:pathLst>
              <a:path w="295570" h="236487">
                <a:moveTo>
                  <a:pt x="0" y="0"/>
                </a:moveTo>
                <a:lnTo>
                  <a:pt x="295571" y="0"/>
                </a:lnTo>
                <a:lnTo>
                  <a:pt x="295571" y="236486"/>
                </a:lnTo>
                <a:lnTo>
                  <a:pt x="0" y="236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98" b="-394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454180" y="8465048"/>
            <a:ext cx="8769696" cy="84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 Layer: Utilises JSON-based local storage for persistence of user interaction history.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13164" y="1219200"/>
            <a:ext cx="6108497" cy="80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7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Technology Stack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13164" y="2311003"/>
            <a:ext cx="9719672" cy="85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PromptCraft AI is built upon a modern and efficient technology stack, leveraging industry-leading tools for performance and scalability.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08402" y="3713855"/>
            <a:ext cx="559146" cy="559146"/>
            <a:chOff x="0" y="0"/>
            <a:chExt cx="745528" cy="74552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732790" cy="732790"/>
            </a:xfrm>
            <a:custGeom>
              <a:avLst/>
              <a:gdLst/>
              <a:ahLst/>
              <a:cxnLst/>
              <a:rect l="l" t="t" r="r" b="b"/>
              <a:pathLst>
                <a:path w="732790" h="732790">
                  <a:moveTo>
                    <a:pt x="0" y="136779"/>
                  </a:moveTo>
                  <a:cubicBezTo>
                    <a:pt x="0" y="61214"/>
                    <a:pt x="61214" y="0"/>
                    <a:pt x="136779" y="0"/>
                  </a:cubicBezTo>
                  <a:lnTo>
                    <a:pt x="596011" y="0"/>
                  </a:lnTo>
                  <a:cubicBezTo>
                    <a:pt x="671576" y="0"/>
                    <a:pt x="732790" y="61214"/>
                    <a:pt x="732790" y="136779"/>
                  </a:cubicBezTo>
                  <a:lnTo>
                    <a:pt x="732790" y="596011"/>
                  </a:lnTo>
                  <a:cubicBezTo>
                    <a:pt x="732790" y="671576"/>
                    <a:pt x="671576" y="732790"/>
                    <a:pt x="596011" y="732790"/>
                  </a:cubicBezTo>
                  <a:lnTo>
                    <a:pt x="136779" y="732790"/>
                  </a:lnTo>
                  <a:cubicBezTo>
                    <a:pt x="61214" y="732790"/>
                    <a:pt x="0" y="671576"/>
                    <a:pt x="0" y="596011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143129"/>
                  </a:moveTo>
                  <a:cubicBezTo>
                    <a:pt x="0" y="64135"/>
                    <a:pt x="64135" y="0"/>
                    <a:pt x="143129" y="0"/>
                  </a:cubicBezTo>
                  <a:lnTo>
                    <a:pt x="602361" y="0"/>
                  </a:lnTo>
                  <a:lnTo>
                    <a:pt x="602361" y="6350"/>
                  </a:lnTo>
                  <a:lnTo>
                    <a:pt x="602361" y="0"/>
                  </a:lnTo>
                  <a:cubicBezTo>
                    <a:pt x="681482" y="0"/>
                    <a:pt x="745490" y="64135"/>
                    <a:pt x="745490" y="143129"/>
                  </a:cubicBezTo>
                  <a:lnTo>
                    <a:pt x="739140" y="143129"/>
                  </a:lnTo>
                  <a:lnTo>
                    <a:pt x="745490" y="143129"/>
                  </a:lnTo>
                  <a:lnTo>
                    <a:pt x="745490" y="602361"/>
                  </a:lnTo>
                  <a:lnTo>
                    <a:pt x="739140" y="602361"/>
                  </a:lnTo>
                  <a:lnTo>
                    <a:pt x="745490" y="602361"/>
                  </a:lnTo>
                  <a:cubicBezTo>
                    <a:pt x="745490" y="681482"/>
                    <a:pt x="681355" y="745490"/>
                    <a:pt x="602361" y="745490"/>
                  </a:cubicBezTo>
                  <a:lnTo>
                    <a:pt x="602361" y="739140"/>
                  </a:lnTo>
                  <a:lnTo>
                    <a:pt x="602361" y="745490"/>
                  </a:lnTo>
                  <a:lnTo>
                    <a:pt x="143129" y="745490"/>
                  </a:lnTo>
                  <a:lnTo>
                    <a:pt x="143129" y="739140"/>
                  </a:lnTo>
                  <a:lnTo>
                    <a:pt x="143129" y="745490"/>
                  </a:lnTo>
                  <a:cubicBezTo>
                    <a:pt x="64135" y="745490"/>
                    <a:pt x="0" y="681482"/>
                    <a:pt x="0" y="602361"/>
                  </a:cubicBezTo>
                  <a:lnTo>
                    <a:pt x="0" y="143129"/>
                  </a:lnTo>
                  <a:lnTo>
                    <a:pt x="6350" y="143129"/>
                  </a:lnTo>
                  <a:lnTo>
                    <a:pt x="0" y="143129"/>
                  </a:lnTo>
                  <a:moveTo>
                    <a:pt x="12700" y="143129"/>
                  </a:moveTo>
                  <a:lnTo>
                    <a:pt x="12700" y="602361"/>
                  </a:lnTo>
                  <a:lnTo>
                    <a:pt x="6350" y="602361"/>
                  </a:lnTo>
                  <a:lnTo>
                    <a:pt x="12700" y="602361"/>
                  </a:lnTo>
                  <a:cubicBezTo>
                    <a:pt x="12700" y="674370"/>
                    <a:pt x="71120" y="732790"/>
                    <a:pt x="143129" y="732790"/>
                  </a:cubicBezTo>
                  <a:lnTo>
                    <a:pt x="602361" y="732790"/>
                  </a:lnTo>
                  <a:cubicBezTo>
                    <a:pt x="674370" y="732790"/>
                    <a:pt x="732790" y="674370"/>
                    <a:pt x="732790" y="602361"/>
                  </a:cubicBezTo>
                  <a:lnTo>
                    <a:pt x="732790" y="143129"/>
                  </a:lnTo>
                  <a:cubicBezTo>
                    <a:pt x="732790" y="71120"/>
                    <a:pt x="674370" y="12700"/>
                    <a:pt x="602361" y="12700"/>
                  </a:cubicBezTo>
                  <a:lnTo>
                    <a:pt x="143129" y="12700"/>
                  </a:lnTo>
                  <a:lnTo>
                    <a:pt x="143129" y="6350"/>
                  </a:lnTo>
                  <a:lnTo>
                    <a:pt x="143129" y="12700"/>
                  </a:lnTo>
                  <a:cubicBezTo>
                    <a:pt x="71120" y="12700"/>
                    <a:pt x="12700" y="71120"/>
                    <a:pt x="12700" y="143129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501058" y="3500426"/>
            <a:ext cx="3592411" cy="40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Programming Language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7016" y="4352334"/>
            <a:ext cx="3768033" cy="164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Python 3.10: The backbone of the application, chosen for its versatility and extensive AI libraries.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708402" y="6476257"/>
            <a:ext cx="559146" cy="559146"/>
            <a:chOff x="0" y="0"/>
            <a:chExt cx="745528" cy="745528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32790" cy="732790"/>
            </a:xfrm>
            <a:custGeom>
              <a:avLst/>
              <a:gdLst/>
              <a:ahLst/>
              <a:cxnLst/>
              <a:rect l="l" t="t" r="r" b="b"/>
              <a:pathLst>
                <a:path w="732790" h="732790">
                  <a:moveTo>
                    <a:pt x="0" y="136779"/>
                  </a:moveTo>
                  <a:cubicBezTo>
                    <a:pt x="0" y="61214"/>
                    <a:pt x="61214" y="0"/>
                    <a:pt x="136779" y="0"/>
                  </a:cubicBezTo>
                  <a:lnTo>
                    <a:pt x="596011" y="0"/>
                  </a:lnTo>
                  <a:cubicBezTo>
                    <a:pt x="671576" y="0"/>
                    <a:pt x="732790" y="61214"/>
                    <a:pt x="732790" y="136779"/>
                  </a:cubicBezTo>
                  <a:lnTo>
                    <a:pt x="732790" y="596011"/>
                  </a:lnTo>
                  <a:cubicBezTo>
                    <a:pt x="732790" y="671576"/>
                    <a:pt x="671576" y="732790"/>
                    <a:pt x="596011" y="732790"/>
                  </a:cubicBezTo>
                  <a:lnTo>
                    <a:pt x="136779" y="732790"/>
                  </a:lnTo>
                  <a:cubicBezTo>
                    <a:pt x="61214" y="732790"/>
                    <a:pt x="0" y="671576"/>
                    <a:pt x="0" y="596011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143129"/>
                  </a:moveTo>
                  <a:cubicBezTo>
                    <a:pt x="0" y="64135"/>
                    <a:pt x="64135" y="0"/>
                    <a:pt x="143129" y="0"/>
                  </a:cubicBezTo>
                  <a:lnTo>
                    <a:pt x="602361" y="0"/>
                  </a:lnTo>
                  <a:lnTo>
                    <a:pt x="602361" y="6350"/>
                  </a:lnTo>
                  <a:lnTo>
                    <a:pt x="602361" y="0"/>
                  </a:lnTo>
                  <a:cubicBezTo>
                    <a:pt x="681482" y="0"/>
                    <a:pt x="745490" y="64135"/>
                    <a:pt x="745490" y="143129"/>
                  </a:cubicBezTo>
                  <a:lnTo>
                    <a:pt x="739140" y="143129"/>
                  </a:lnTo>
                  <a:lnTo>
                    <a:pt x="745490" y="143129"/>
                  </a:lnTo>
                  <a:lnTo>
                    <a:pt x="745490" y="602361"/>
                  </a:lnTo>
                  <a:lnTo>
                    <a:pt x="739140" y="602361"/>
                  </a:lnTo>
                  <a:lnTo>
                    <a:pt x="745490" y="602361"/>
                  </a:lnTo>
                  <a:cubicBezTo>
                    <a:pt x="745490" y="681482"/>
                    <a:pt x="681355" y="745490"/>
                    <a:pt x="602361" y="745490"/>
                  </a:cubicBezTo>
                  <a:lnTo>
                    <a:pt x="602361" y="739140"/>
                  </a:lnTo>
                  <a:lnTo>
                    <a:pt x="602361" y="745490"/>
                  </a:lnTo>
                  <a:lnTo>
                    <a:pt x="143129" y="745490"/>
                  </a:lnTo>
                  <a:lnTo>
                    <a:pt x="143129" y="739140"/>
                  </a:lnTo>
                  <a:lnTo>
                    <a:pt x="143129" y="745490"/>
                  </a:lnTo>
                  <a:cubicBezTo>
                    <a:pt x="64135" y="745490"/>
                    <a:pt x="0" y="681482"/>
                    <a:pt x="0" y="602361"/>
                  </a:cubicBezTo>
                  <a:lnTo>
                    <a:pt x="0" y="143129"/>
                  </a:lnTo>
                  <a:lnTo>
                    <a:pt x="6350" y="143129"/>
                  </a:lnTo>
                  <a:lnTo>
                    <a:pt x="0" y="143129"/>
                  </a:lnTo>
                  <a:moveTo>
                    <a:pt x="12700" y="143129"/>
                  </a:moveTo>
                  <a:lnTo>
                    <a:pt x="12700" y="602361"/>
                  </a:lnTo>
                  <a:lnTo>
                    <a:pt x="6350" y="602361"/>
                  </a:lnTo>
                  <a:lnTo>
                    <a:pt x="12700" y="602361"/>
                  </a:lnTo>
                  <a:cubicBezTo>
                    <a:pt x="12700" y="674370"/>
                    <a:pt x="71120" y="732790"/>
                    <a:pt x="143129" y="732790"/>
                  </a:cubicBezTo>
                  <a:lnTo>
                    <a:pt x="602361" y="732790"/>
                  </a:lnTo>
                  <a:cubicBezTo>
                    <a:pt x="674370" y="732790"/>
                    <a:pt x="732790" y="674370"/>
                    <a:pt x="732790" y="602361"/>
                  </a:cubicBezTo>
                  <a:lnTo>
                    <a:pt x="732790" y="143129"/>
                  </a:lnTo>
                  <a:cubicBezTo>
                    <a:pt x="732790" y="71120"/>
                    <a:pt x="674370" y="12700"/>
                    <a:pt x="602361" y="12700"/>
                  </a:cubicBezTo>
                  <a:lnTo>
                    <a:pt x="143129" y="12700"/>
                  </a:lnTo>
                  <a:lnTo>
                    <a:pt x="143129" y="6350"/>
                  </a:lnTo>
                  <a:lnTo>
                    <a:pt x="143129" y="12700"/>
                  </a:lnTo>
                  <a:cubicBezTo>
                    <a:pt x="71120" y="12700"/>
                    <a:pt x="12700" y="71120"/>
                    <a:pt x="12700" y="143129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8507016" y="6545904"/>
            <a:ext cx="3054248" cy="40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Frontend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07016" y="7114727"/>
            <a:ext cx="3768033" cy="164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Streamlit: Rapid application development for interactive web UIs, enhanced with Custom CSS for a Cyber-Glass aesthetic.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875714" y="3713855"/>
            <a:ext cx="559146" cy="559146"/>
            <a:chOff x="0" y="0"/>
            <a:chExt cx="745528" cy="745528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732790" cy="732790"/>
            </a:xfrm>
            <a:custGeom>
              <a:avLst/>
              <a:gdLst/>
              <a:ahLst/>
              <a:cxnLst/>
              <a:rect l="l" t="t" r="r" b="b"/>
              <a:pathLst>
                <a:path w="732790" h="732790">
                  <a:moveTo>
                    <a:pt x="0" y="136779"/>
                  </a:moveTo>
                  <a:cubicBezTo>
                    <a:pt x="0" y="61214"/>
                    <a:pt x="61214" y="0"/>
                    <a:pt x="136779" y="0"/>
                  </a:cubicBezTo>
                  <a:lnTo>
                    <a:pt x="596011" y="0"/>
                  </a:lnTo>
                  <a:cubicBezTo>
                    <a:pt x="671576" y="0"/>
                    <a:pt x="732790" y="61214"/>
                    <a:pt x="732790" y="136779"/>
                  </a:cubicBezTo>
                  <a:lnTo>
                    <a:pt x="732790" y="596011"/>
                  </a:lnTo>
                  <a:cubicBezTo>
                    <a:pt x="732790" y="671576"/>
                    <a:pt x="671576" y="732790"/>
                    <a:pt x="596011" y="732790"/>
                  </a:cubicBezTo>
                  <a:lnTo>
                    <a:pt x="136779" y="732790"/>
                  </a:lnTo>
                  <a:cubicBezTo>
                    <a:pt x="61214" y="732790"/>
                    <a:pt x="0" y="671576"/>
                    <a:pt x="0" y="596011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143129"/>
                  </a:moveTo>
                  <a:cubicBezTo>
                    <a:pt x="0" y="64135"/>
                    <a:pt x="64135" y="0"/>
                    <a:pt x="143129" y="0"/>
                  </a:cubicBezTo>
                  <a:lnTo>
                    <a:pt x="602361" y="0"/>
                  </a:lnTo>
                  <a:lnTo>
                    <a:pt x="602361" y="6350"/>
                  </a:lnTo>
                  <a:lnTo>
                    <a:pt x="602361" y="0"/>
                  </a:lnTo>
                  <a:cubicBezTo>
                    <a:pt x="681482" y="0"/>
                    <a:pt x="745490" y="64135"/>
                    <a:pt x="745490" y="143129"/>
                  </a:cubicBezTo>
                  <a:lnTo>
                    <a:pt x="739140" y="143129"/>
                  </a:lnTo>
                  <a:lnTo>
                    <a:pt x="745490" y="143129"/>
                  </a:lnTo>
                  <a:lnTo>
                    <a:pt x="745490" y="602361"/>
                  </a:lnTo>
                  <a:lnTo>
                    <a:pt x="739140" y="602361"/>
                  </a:lnTo>
                  <a:lnTo>
                    <a:pt x="745490" y="602361"/>
                  </a:lnTo>
                  <a:cubicBezTo>
                    <a:pt x="745490" y="681482"/>
                    <a:pt x="681355" y="745490"/>
                    <a:pt x="602361" y="745490"/>
                  </a:cubicBezTo>
                  <a:lnTo>
                    <a:pt x="602361" y="739140"/>
                  </a:lnTo>
                  <a:lnTo>
                    <a:pt x="602361" y="745490"/>
                  </a:lnTo>
                  <a:lnTo>
                    <a:pt x="143129" y="745490"/>
                  </a:lnTo>
                  <a:lnTo>
                    <a:pt x="143129" y="739140"/>
                  </a:lnTo>
                  <a:lnTo>
                    <a:pt x="143129" y="745490"/>
                  </a:lnTo>
                  <a:cubicBezTo>
                    <a:pt x="64135" y="745490"/>
                    <a:pt x="0" y="681482"/>
                    <a:pt x="0" y="602361"/>
                  </a:cubicBezTo>
                  <a:lnTo>
                    <a:pt x="0" y="143129"/>
                  </a:lnTo>
                  <a:lnTo>
                    <a:pt x="6350" y="143129"/>
                  </a:lnTo>
                  <a:lnTo>
                    <a:pt x="0" y="143129"/>
                  </a:lnTo>
                  <a:moveTo>
                    <a:pt x="12700" y="143129"/>
                  </a:moveTo>
                  <a:lnTo>
                    <a:pt x="12700" y="602361"/>
                  </a:lnTo>
                  <a:lnTo>
                    <a:pt x="6350" y="602361"/>
                  </a:lnTo>
                  <a:lnTo>
                    <a:pt x="12700" y="602361"/>
                  </a:lnTo>
                  <a:cubicBezTo>
                    <a:pt x="12700" y="674370"/>
                    <a:pt x="71120" y="732790"/>
                    <a:pt x="143129" y="732790"/>
                  </a:cubicBezTo>
                  <a:lnTo>
                    <a:pt x="602361" y="732790"/>
                  </a:lnTo>
                  <a:cubicBezTo>
                    <a:pt x="674370" y="732790"/>
                    <a:pt x="732790" y="674370"/>
                    <a:pt x="732790" y="602361"/>
                  </a:cubicBezTo>
                  <a:lnTo>
                    <a:pt x="732790" y="143129"/>
                  </a:lnTo>
                  <a:cubicBezTo>
                    <a:pt x="732790" y="71120"/>
                    <a:pt x="674370" y="12700"/>
                    <a:pt x="602361" y="12700"/>
                  </a:cubicBezTo>
                  <a:lnTo>
                    <a:pt x="143129" y="12700"/>
                  </a:lnTo>
                  <a:lnTo>
                    <a:pt x="143129" y="6350"/>
                  </a:lnTo>
                  <a:lnTo>
                    <a:pt x="143129" y="12700"/>
                  </a:lnTo>
                  <a:cubicBezTo>
                    <a:pt x="71120" y="12700"/>
                    <a:pt x="12700" y="71120"/>
                    <a:pt x="12700" y="143129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3674328" y="3783511"/>
            <a:ext cx="3054248" cy="40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AI Model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74328" y="4352334"/>
            <a:ext cx="3768033" cy="164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Google Gemini 1.5 Flash (via API): Powers the intelligent Refiner Agent for advanced prompt optimisation.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875714" y="6476257"/>
            <a:ext cx="559146" cy="559146"/>
            <a:chOff x="0" y="0"/>
            <a:chExt cx="745528" cy="745528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732790" cy="732790"/>
            </a:xfrm>
            <a:custGeom>
              <a:avLst/>
              <a:gdLst/>
              <a:ahLst/>
              <a:cxnLst/>
              <a:rect l="l" t="t" r="r" b="b"/>
              <a:pathLst>
                <a:path w="732790" h="732790">
                  <a:moveTo>
                    <a:pt x="0" y="136779"/>
                  </a:moveTo>
                  <a:cubicBezTo>
                    <a:pt x="0" y="61214"/>
                    <a:pt x="61214" y="0"/>
                    <a:pt x="136779" y="0"/>
                  </a:cubicBezTo>
                  <a:lnTo>
                    <a:pt x="596011" y="0"/>
                  </a:lnTo>
                  <a:cubicBezTo>
                    <a:pt x="671576" y="0"/>
                    <a:pt x="732790" y="61214"/>
                    <a:pt x="732790" y="136779"/>
                  </a:cubicBezTo>
                  <a:lnTo>
                    <a:pt x="732790" y="596011"/>
                  </a:lnTo>
                  <a:cubicBezTo>
                    <a:pt x="732790" y="671576"/>
                    <a:pt x="671576" y="732790"/>
                    <a:pt x="596011" y="732790"/>
                  </a:cubicBezTo>
                  <a:lnTo>
                    <a:pt x="136779" y="732790"/>
                  </a:lnTo>
                  <a:cubicBezTo>
                    <a:pt x="61214" y="732790"/>
                    <a:pt x="0" y="671576"/>
                    <a:pt x="0" y="596011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143129"/>
                  </a:moveTo>
                  <a:cubicBezTo>
                    <a:pt x="0" y="64135"/>
                    <a:pt x="64135" y="0"/>
                    <a:pt x="143129" y="0"/>
                  </a:cubicBezTo>
                  <a:lnTo>
                    <a:pt x="602361" y="0"/>
                  </a:lnTo>
                  <a:lnTo>
                    <a:pt x="602361" y="6350"/>
                  </a:lnTo>
                  <a:lnTo>
                    <a:pt x="602361" y="0"/>
                  </a:lnTo>
                  <a:cubicBezTo>
                    <a:pt x="681482" y="0"/>
                    <a:pt x="745490" y="64135"/>
                    <a:pt x="745490" y="143129"/>
                  </a:cubicBezTo>
                  <a:lnTo>
                    <a:pt x="739140" y="143129"/>
                  </a:lnTo>
                  <a:lnTo>
                    <a:pt x="745490" y="143129"/>
                  </a:lnTo>
                  <a:lnTo>
                    <a:pt x="745490" y="602361"/>
                  </a:lnTo>
                  <a:lnTo>
                    <a:pt x="739140" y="602361"/>
                  </a:lnTo>
                  <a:lnTo>
                    <a:pt x="745490" y="602361"/>
                  </a:lnTo>
                  <a:cubicBezTo>
                    <a:pt x="745490" y="681482"/>
                    <a:pt x="681355" y="745490"/>
                    <a:pt x="602361" y="745490"/>
                  </a:cubicBezTo>
                  <a:lnTo>
                    <a:pt x="602361" y="739140"/>
                  </a:lnTo>
                  <a:lnTo>
                    <a:pt x="602361" y="745490"/>
                  </a:lnTo>
                  <a:lnTo>
                    <a:pt x="143129" y="745490"/>
                  </a:lnTo>
                  <a:lnTo>
                    <a:pt x="143129" y="739140"/>
                  </a:lnTo>
                  <a:lnTo>
                    <a:pt x="143129" y="745490"/>
                  </a:lnTo>
                  <a:cubicBezTo>
                    <a:pt x="64135" y="745490"/>
                    <a:pt x="0" y="681482"/>
                    <a:pt x="0" y="602361"/>
                  </a:cubicBezTo>
                  <a:lnTo>
                    <a:pt x="0" y="143129"/>
                  </a:lnTo>
                  <a:lnTo>
                    <a:pt x="6350" y="143129"/>
                  </a:lnTo>
                  <a:lnTo>
                    <a:pt x="0" y="143129"/>
                  </a:lnTo>
                  <a:moveTo>
                    <a:pt x="12700" y="143129"/>
                  </a:moveTo>
                  <a:lnTo>
                    <a:pt x="12700" y="602361"/>
                  </a:lnTo>
                  <a:lnTo>
                    <a:pt x="6350" y="602361"/>
                  </a:lnTo>
                  <a:lnTo>
                    <a:pt x="12700" y="602361"/>
                  </a:lnTo>
                  <a:cubicBezTo>
                    <a:pt x="12700" y="674370"/>
                    <a:pt x="71120" y="732790"/>
                    <a:pt x="143129" y="732790"/>
                  </a:cubicBezTo>
                  <a:lnTo>
                    <a:pt x="602361" y="732790"/>
                  </a:lnTo>
                  <a:cubicBezTo>
                    <a:pt x="674370" y="732790"/>
                    <a:pt x="732790" y="674370"/>
                    <a:pt x="732790" y="602361"/>
                  </a:cubicBezTo>
                  <a:lnTo>
                    <a:pt x="732790" y="143129"/>
                  </a:lnTo>
                  <a:cubicBezTo>
                    <a:pt x="732790" y="71120"/>
                    <a:pt x="674370" y="12700"/>
                    <a:pt x="602361" y="12700"/>
                  </a:cubicBezTo>
                  <a:lnTo>
                    <a:pt x="143129" y="12700"/>
                  </a:lnTo>
                  <a:lnTo>
                    <a:pt x="143129" y="6350"/>
                  </a:lnTo>
                  <a:lnTo>
                    <a:pt x="143129" y="12700"/>
                  </a:lnTo>
                  <a:cubicBezTo>
                    <a:pt x="71120" y="12700"/>
                    <a:pt x="12700" y="71120"/>
                    <a:pt x="12700" y="143129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13674328" y="6545904"/>
            <a:ext cx="3054248" cy="40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Tools &amp; Libraries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74328" y="7114727"/>
            <a:ext cx="3768033" cy="164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Python-Dotenv (Security) for environment variable management and JSON (Persistence) for data storage.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274219"/>
          </a:xfrm>
          <a:custGeom>
            <a:avLst/>
            <a:gdLst/>
            <a:ahLst/>
            <a:cxnLst/>
            <a:rect l="l" t="t" r="r" b="b"/>
            <a:pathLst>
              <a:path w="18288000" h="3274219">
                <a:moveTo>
                  <a:pt x="0" y="0"/>
                </a:moveTo>
                <a:lnTo>
                  <a:pt x="18288000" y="0"/>
                </a:lnTo>
                <a:lnTo>
                  <a:pt x="18288000" y="3274219"/>
                </a:lnTo>
                <a:lnTo>
                  <a:pt x="0" y="3274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6" b="-3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6781" y="4386415"/>
            <a:ext cx="6548438" cy="847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8630" y="5286376"/>
            <a:ext cx="1645443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PromptCraft</a:t>
            </a:r>
            <a:r>
              <a:rPr lang="en-US" sz="2062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AI incorporates several innovative features designed to enhance user experience and interaction with Generative AI.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16781" y="6340231"/>
            <a:ext cx="654844" cy="654844"/>
          </a:xfrm>
          <a:custGeom>
            <a:avLst/>
            <a:gdLst/>
            <a:ahLst/>
            <a:cxnLst/>
            <a:rect l="l" t="t" r="r" b="b"/>
            <a:pathLst>
              <a:path w="654844" h="654844">
                <a:moveTo>
                  <a:pt x="0" y="0"/>
                </a:moveTo>
                <a:lnTo>
                  <a:pt x="654844" y="0"/>
                </a:lnTo>
                <a:lnTo>
                  <a:pt x="654844" y="654843"/>
                </a:lnTo>
                <a:lnTo>
                  <a:pt x="0" y="65484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5797" b="-579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28630" y="7072326"/>
            <a:ext cx="3659534" cy="41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Automated Refinement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781" y="7812729"/>
            <a:ext cx="526643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 expert AI agent automatically rewrites and optimises user queries, injecting necessary context and detail.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6510633" y="6340231"/>
            <a:ext cx="654844" cy="654844"/>
          </a:xfrm>
          <a:custGeom>
            <a:avLst/>
            <a:gdLst/>
            <a:ahLst/>
            <a:cxnLst/>
            <a:rect l="l" t="t" r="r" b="b"/>
            <a:pathLst>
              <a:path w="654844" h="654844">
                <a:moveTo>
                  <a:pt x="0" y="0"/>
                </a:moveTo>
                <a:lnTo>
                  <a:pt x="654844" y="0"/>
                </a:lnTo>
                <a:lnTo>
                  <a:pt x="654844" y="654843"/>
                </a:lnTo>
                <a:lnTo>
                  <a:pt x="0" y="65484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8695" b="-869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510633" y="7312971"/>
            <a:ext cx="3274219" cy="41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Smart Avatars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10633" y="7812729"/>
            <a:ext cx="5266582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Dynamically changing icons provide visual cues based on the prompt's context (e.g., </a:t>
            </a:r>
            <a:r>
              <a:rPr lang="en-US" sz="2062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👨‍💻</a:t>
            </a: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for code, </a:t>
            </a:r>
            <a:r>
              <a:rPr lang="en-US" sz="2062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📊</a:t>
            </a: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for data analysis).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12104637" y="6340231"/>
            <a:ext cx="654844" cy="654844"/>
          </a:xfrm>
          <a:custGeom>
            <a:avLst/>
            <a:gdLst/>
            <a:ahLst/>
            <a:cxnLst/>
            <a:rect l="l" t="t" r="r" b="b"/>
            <a:pathLst>
              <a:path w="654844" h="654844">
                <a:moveTo>
                  <a:pt x="0" y="0"/>
                </a:moveTo>
                <a:lnTo>
                  <a:pt x="654843" y="0"/>
                </a:lnTo>
                <a:lnTo>
                  <a:pt x="654843" y="654843"/>
                </a:lnTo>
                <a:lnTo>
                  <a:pt x="0" y="654843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l="-724" r="-72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104637" y="7312971"/>
            <a:ext cx="3274219" cy="41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History Persistence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04637" y="7812729"/>
            <a:ext cx="526643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All interactions are automatically saved, preventing data loss and allowing users to revisit previous chats and refinements.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1158833"/>
          </a:xfrm>
          <a:custGeom>
            <a:avLst/>
            <a:gdLst/>
            <a:ahLst/>
            <a:cxnLst/>
            <a:rect l="l" t="t" r="r" b="b"/>
            <a:pathLst>
              <a:path w="6858000" h="11158833">
                <a:moveTo>
                  <a:pt x="0" y="0"/>
                </a:moveTo>
                <a:lnTo>
                  <a:pt x="6858000" y="0"/>
                </a:lnTo>
                <a:lnTo>
                  <a:pt x="6858000" y="11158833"/>
                </a:lnTo>
                <a:lnTo>
                  <a:pt x="0" y="11158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" b="-2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00926" y="285716"/>
            <a:ext cx="5009112" cy="60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687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 &amp; Comparison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00926" y="1428724"/>
            <a:ext cx="10108702" cy="66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Observe the transformative impact of </a:t>
            </a:r>
            <a:r>
              <a:rPr lang="en-US" sz="1437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PromptCraft</a:t>
            </a:r>
            <a:r>
              <a:rPr lang="en-US" sz="14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AI in generating superior and actionable AI outputs compared to raw inputs.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0926" y="2285980"/>
            <a:ext cx="3024035" cy="37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Before </a:t>
            </a:r>
            <a:r>
              <a:rPr lang="en-US" sz="2187" dirty="0" err="1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PromptCraft</a:t>
            </a:r>
            <a:r>
              <a:rPr lang="en-US" sz="2187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 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8644" y="2881760"/>
            <a:ext cx="4824117" cy="35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 b="1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Input:</a:t>
            </a: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"Snake game"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18644" y="3353391"/>
            <a:ext cx="4824117" cy="96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 b="1" dirty="0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Result:</a:t>
            </a:r>
            <a:r>
              <a:rPr lang="en-US" sz="1437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 generic, often incomplete, code snippet for a basic snake game, lacking essential features or specific implementation details.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7518644" y="4528242"/>
            <a:ext cx="4824117" cy="4824117"/>
          </a:xfrm>
          <a:custGeom>
            <a:avLst/>
            <a:gdLst/>
            <a:ahLst/>
            <a:cxnLst/>
            <a:rect l="l" t="t" r="r" b="b"/>
            <a:pathLst>
              <a:path w="4824117" h="4824117">
                <a:moveTo>
                  <a:pt x="0" y="0"/>
                </a:moveTo>
                <a:lnTo>
                  <a:pt x="4824118" y="0"/>
                </a:lnTo>
                <a:lnTo>
                  <a:pt x="4824118" y="4824117"/>
                </a:lnTo>
                <a:lnTo>
                  <a:pt x="0" y="4824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858776" y="2285980"/>
            <a:ext cx="2833688" cy="37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After </a:t>
            </a:r>
            <a:r>
              <a:rPr lang="en-US" sz="2187" dirty="0" err="1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PromptCraft</a:t>
            </a:r>
            <a:r>
              <a:rPr lang="en-US" sz="2187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 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2763" y="2881760"/>
            <a:ext cx="4824117" cy="35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 b="1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Input:</a:t>
            </a: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"Snake game"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12763" y="3353391"/>
            <a:ext cx="4824117" cy="96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 b="1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Refined Prompt:</a:t>
            </a: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"Create a fully functional Python Snake game using Pygame with scoring and game-over logic."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12763" y="4428677"/>
            <a:ext cx="4824117" cy="96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 b="1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Result:</a:t>
            </a: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Perfect, working code for a complete Snake game, including specified features, directly runnable and robust.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12812763" y="5603529"/>
            <a:ext cx="4824117" cy="4824117"/>
          </a:xfrm>
          <a:custGeom>
            <a:avLst/>
            <a:gdLst/>
            <a:ahLst/>
            <a:cxnLst/>
            <a:rect l="l" t="t" r="r" b="b"/>
            <a:pathLst>
              <a:path w="4824117" h="4824117">
                <a:moveTo>
                  <a:pt x="0" y="0"/>
                </a:moveTo>
                <a:lnTo>
                  <a:pt x="4824118" y="0"/>
                </a:lnTo>
                <a:lnTo>
                  <a:pt x="4824118" y="4824117"/>
                </a:lnTo>
                <a:lnTo>
                  <a:pt x="0" y="4824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7192" y="1000096"/>
            <a:ext cx="6859638" cy="89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Scope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0234" y="2034931"/>
            <a:ext cx="9509522" cy="141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development of PromptCraft AI continues with exciting plans to integrate advanced functionalities, further enhancing its utility and accessibility.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5472" y="3751212"/>
            <a:ext cx="4627064" cy="3365744"/>
            <a:chOff x="0" y="0"/>
            <a:chExt cx="6169419" cy="4487659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156706" cy="4474972"/>
            </a:xfrm>
            <a:custGeom>
              <a:avLst/>
              <a:gdLst/>
              <a:ahLst/>
              <a:cxnLst/>
              <a:rect l="l" t="t" r="r" b="b"/>
              <a:pathLst>
                <a:path w="6156706" h="4474972">
                  <a:moveTo>
                    <a:pt x="0" y="878078"/>
                  </a:moveTo>
                  <a:cubicBezTo>
                    <a:pt x="0" y="393065"/>
                    <a:pt x="393446" y="0"/>
                    <a:pt x="878713" y="0"/>
                  </a:cubicBezTo>
                  <a:lnTo>
                    <a:pt x="5277993" y="0"/>
                  </a:lnTo>
                  <a:cubicBezTo>
                    <a:pt x="5763260" y="0"/>
                    <a:pt x="6156706" y="393065"/>
                    <a:pt x="6156706" y="878078"/>
                  </a:cubicBezTo>
                  <a:lnTo>
                    <a:pt x="6156706" y="3596894"/>
                  </a:lnTo>
                  <a:cubicBezTo>
                    <a:pt x="6156706" y="4081780"/>
                    <a:pt x="5763260" y="4474972"/>
                    <a:pt x="5277993" y="4474972"/>
                  </a:cubicBezTo>
                  <a:lnTo>
                    <a:pt x="878713" y="4474972"/>
                  </a:lnTo>
                  <a:cubicBezTo>
                    <a:pt x="393446" y="4474972"/>
                    <a:pt x="0" y="4081907"/>
                    <a:pt x="0" y="3596894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69406" cy="4487672"/>
            </a:xfrm>
            <a:custGeom>
              <a:avLst/>
              <a:gdLst/>
              <a:ahLst/>
              <a:cxnLst/>
              <a:rect l="l" t="t" r="r" b="b"/>
              <a:pathLst>
                <a:path w="6169406" h="4487672">
                  <a:moveTo>
                    <a:pt x="0" y="884428"/>
                  </a:moveTo>
                  <a:cubicBezTo>
                    <a:pt x="0" y="395986"/>
                    <a:pt x="396240" y="0"/>
                    <a:pt x="885063" y="0"/>
                  </a:cubicBezTo>
                  <a:lnTo>
                    <a:pt x="5284343" y="0"/>
                  </a:lnTo>
                  <a:lnTo>
                    <a:pt x="5284343" y="6350"/>
                  </a:lnTo>
                  <a:lnTo>
                    <a:pt x="5284343" y="0"/>
                  </a:lnTo>
                  <a:cubicBezTo>
                    <a:pt x="5773166" y="0"/>
                    <a:pt x="6169406" y="395986"/>
                    <a:pt x="6169406" y="884428"/>
                  </a:cubicBezTo>
                  <a:lnTo>
                    <a:pt x="6163056" y="884428"/>
                  </a:lnTo>
                  <a:lnTo>
                    <a:pt x="6169406" y="884428"/>
                  </a:lnTo>
                  <a:lnTo>
                    <a:pt x="6169406" y="3603244"/>
                  </a:lnTo>
                  <a:lnTo>
                    <a:pt x="6163056" y="3603244"/>
                  </a:lnTo>
                  <a:lnTo>
                    <a:pt x="6169406" y="3603244"/>
                  </a:lnTo>
                  <a:cubicBezTo>
                    <a:pt x="6169406" y="4091686"/>
                    <a:pt x="5773166" y="4487672"/>
                    <a:pt x="5284343" y="4487672"/>
                  </a:cubicBezTo>
                  <a:lnTo>
                    <a:pt x="5284343" y="4481322"/>
                  </a:lnTo>
                  <a:lnTo>
                    <a:pt x="5284343" y="4487672"/>
                  </a:lnTo>
                  <a:lnTo>
                    <a:pt x="885063" y="4487672"/>
                  </a:lnTo>
                  <a:lnTo>
                    <a:pt x="885063" y="4481322"/>
                  </a:lnTo>
                  <a:lnTo>
                    <a:pt x="885063" y="4487672"/>
                  </a:lnTo>
                  <a:cubicBezTo>
                    <a:pt x="396240" y="4487672"/>
                    <a:pt x="0" y="4091686"/>
                    <a:pt x="0" y="3603244"/>
                  </a:cubicBezTo>
                  <a:lnTo>
                    <a:pt x="0" y="884428"/>
                  </a:lnTo>
                  <a:lnTo>
                    <a:pt x="6350" y="884428"/>
                  </a:lnTo>
                  <a:lnTo>
                    <a:pt x="0" y="884428"/>
                  </a:lnTo>
                  <a:moveTo>
                    <a:pt x="12700" y="884428"/>
                  </a:moveTo>
                  <a:lnTo>
                    <a:pt x="12700" y="3603244"/>
                  </a:lnTo>
                  <a:lnTo>
                    <a:pt x="6350" y="3603244"/>
                  </a:lnTo>
                  <a:lnTo>
                    <a:pt x="12700" y="3603244"/>
                  </a:lnTo>
                  <a:cubicBezTo>
                    <a:pt x="12700" y="4084701"/>
                    <a:pt x="403225" y="4474972"/>
                    <a:pt x="885063" y="4474972"/>
                  </a:cubicBezTo>
                  <a:lnTo>
                    <a:pt x="5284343" y="4474972"/>
                  </a:lnTo>
                  <a:cubicBezTo>
                    <a:pt x="5766181" y="4474972"/>
                    <a:pt x="6156706" y="4084701"/>
                    <a:pt x="6156706" y="3603244"/>
                  </a:cubicBezTo>
                  <a:lnTo>
                    <a:pt x="6156706" y="884428"/>
                  </a:lnTo>
                  <a:cubicBezTo>
                    <a:pt x="6156706" y="402971"/>
                    <a:pt x="5766181" y="12700"/>
                    <a:pt x="5284343" y="12700"/>
                  </a:cubicBezTo>
                  <a:lnTo>
                    <a:pt x="885063" y="12700"/>
                  </a:lnTo>
                  <a:lnTo>
                    <a:pt x="885063" y="6350"/>
                  </a:lnTo>
                  <a:lnTo>
                    <a:pt x="885063" y="12700"/>
                  </a:lnTo>
                  <a:cubicBezTo>
                    <a:pt x="403225" y="12700"/>
                    <a:pt x="12700" y="402971"/>
                    <a:pt x="12700" y="884428"/>
                  </a:cubicBezTo>
                  <a:close/>
                </a:path>
              </a:pathLst>
            </a:custGeom>
            <a:solidFill>
              <a:srgbClr val="4683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244051" y="4030266"/>
            <a:ext cx="3429743" cy="43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Voice Interaction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051" y="4537920"/>
            <a:ext cx="4049916" cy="185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Integrating sophisticated Speech-to-Text capabilities for hands-free and more intuitive prompt generation.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57852" y="3714740"/>
            <a:ext cx="4627216" cy="3365744"/>
            <a:chOff x="0" y="0"/>
            <a:chExt cx="6169622" cy="4487659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6156960" cy="4474972"/>
            </a:xfrm>
            <a:custGeom>
              <a:avLst/>
              <a:gdLst/>
              <a:ahLst/>
              <a:cxnLst/>
              <a:rect l="l" t="t" r="r" b="b"/>
              <a:pathLst>
                <a:path w="6156960" h="4474972">
                  <a:moveTo>
                    <a:pt x="0" y="878078"/>
                  </a:moveTo>
                  <a:cubicBezTo>
                    <a:pt x="0" y="393065"/>
                    <a:pt x="393446" y="0"/>
                    <a:pt x="878713" y="0"/>
                  </a:cubicBezTo>
                  <a:lnTo>
                    <a:pt x="5278247" y="0"/>
                  </a:lnTo>
                  <a:cubicBezTo>
                    <a:pt x="5763514" y="0"/>
                    <a:pt x="6156960" y="393065"/>
                    <a:pt x="6156960" y="878078"/>
                  </a:cubicBezTo>
                  <a:lnTo>
                    <a:pt x="6156960" y="3596894"/>
                  </a:lnTo>
                  <a:cubicBezTo>
                    <a:pt x="6156960" y="4081780"/>
                    <a:pt x="5763514" y="4474972"/>
                    <a:pt x="5278247" y="4474972"/>
                  </a:cubicBezTo>
                  <a:lnTo>
                    <a:pt x="878713" y="4474972"/>
                  </a:lnTo>
                  <a:cubicBezTo>
                    <a:pt x="393446" y="4474972"/>
                    <a:pt x="0" y="4081907"/>
                    <a:pt x="0" y="3596894"/>
                  </a:cubicBezTo>
                  <a:close/>
                </a:path>
              </a:pathLst>
            </a:custGeom>
            <a:solidFill>
              <a:srgbClr val="013180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169660" cy="4487672"/>
            </a:xfrm>
            <a:custGeom>
              <a:avLst/>
              <a:gdLst/>
              <a:ahLst/>
              <a:cxnLst/>
              <a:rect l="l" t="t" r="r" b="b"/>
              <a:pathLst>
                <a:path w="6169660" h="4487672">
                  <a:moveTo>
                    <a:pt x="0" y="884428"/>
                  </a:moveTo>
                  <a:cubicBezTo>
                    <a:pt x="0" y="395986"/>
                    <a:pt x="396240" y="0"/>
                    <a:pt x="885063" y="0"/>
                  </a:cubicBezTo>
                  <a:lnTo>
                    <a:pt x="5284597" y="0"/>
                  </a:lnTo>
                  <a:lnTo>
                    <a:pt x="5284597" y="6350"/>
                  </a:lnTo>
                  <a:lnTo>
                    <a:pt x="5284597" y="0"/>
                  </a:lnTo>
                  <a:cubicBezTo>
                    <a:pt x="5773420" y="0"/>
                    <a:pt x="6169660" y="395986"/>
                    <a:pt x="6169660" y="884428"/>
                  </a:cubicBezTo>
                  <a:lnTo>
                    <a:pt x="6163310" y="884428"/>
                  </a:lnTo>
                  <a:lnTo>
                    <a:pt x="6169660" y="884428"/>
                  </a:lnTo>
                  <a:lnTo>
                    <a:pt x="6169660" y="3603244"/>
                  </a:lnTo>
                  <a:lnTo>
                    <a:pt x="6163310" y="3603244"/>
                  </a:lnTo>
                  <a:lnTo>
                    <a:pt x="6169660" y="3603244"/>
                  </a:lnTo>
                  <a:cubicBezTo>
                    <a:pt x="6169660" y="4091686"/>
                    <a:pt x="5773420" y="4487672"/>
                    <a:pt x="5284597" y="4487672"/>
                  </a:cubicBezTo>
                  <a:lnTo>
                    <a:pt x="5284597" y="4481322"/>
                  </a:lnTo>
                  <a:lnTo>
                    <a:pt x="5284597" y="4487672"/>
                  </a:lnTo>
                  <a:lnTo>
                    <a:pt x="885063" y="4487672"/>
                  </a:lnTo>
                  <a:lnTo>
                    <a:pt x="885063" y="4481322"/>
                  </a:lnTo>
                  <a:lnTo>
                    <a:pt x="885063" y="4487672"/>
                  </a:lnTo>
                  <a:cubicBezTo>
                    <a:pt x="396240" y="4487672"/>
                    <a:pt x="0" y="4091686"/>
                    <a:pt x="0" y="3603244"/>
                  </a:cubicBezTo>
                  <a:lnTo>
                    <a:pt x="0" y="884428"/>
                  </a:lnTo>
                  <a:lnTo>
                    <a:pt x="6350" y="884428"/>
                  </a:lnTo>
                  <a:lnTo>
                    <a:pt x="0" y="884428"/>
                  </a:lnTo>
                  <a:moveTo>
                    <a:pt x="12700" y="884428"/>
                  </a:moveTo>
                  <a:lnTo>
                    <a:pt x="12700" y="3603244"/>
                  </a:lnTo>
                  <a:lnTo>
                    <a:pt x="6350" y="3603244"/>
                  </a:lnTo>
                  <a:lnTo>
                    <a:pt x="12700" y="3603244"/>
                  </a:lnTo>
                  <a:cubicBezTo>
                    <a:pt x="12700" y="4084701"/>
                    <a:pt x="403225" y="4474972"/>
                    <a:pt x="885063" y="4474972"/>
                  </a:cubicBezTo>
                  <a:lnTo>
                    <a:pt x="5284597" y="4474972"/>
                  </a:lnTo>
                  <a:cubicBezTo>
                    <a:pt x="5766435" y="4474972"/>
                    <a:pt x="6156960" y="4084701"/>
                    <a:pt x="6156960" y="3603244"/>
                  </a:cubicBezTo>
                  <a:lnTo>
                    <a:pt x="6156960" y="884428"/>
                  </a:lnTo>
                  <a:cubicBezTo>
                    <a:pt x="6156960" y="402971"/>
                    <a:pt x="5766308" y="12700"/>
                    <a:pt x="5284597" y="12700"/>
                  </a:cubicBezTo>
                  <a:lnTo>
                    <a:pt x="885063" y="12700"/>
                  </a:lnTo>
                  <a:lnTo>
                    <a:pt x="885063" y="6350"/>
                  </a:lnTo>
                  <a:lnTo>
                    <a:pt x="885063" y="12700"/>
                  </a:lnTo>
                  <a:cubicBezTo>
                    <a:pt x="403225" y="12700"/>
                    <a:pt x="12700" y="402971"/>
                    <a:pt x="12700" y="884428"/>
                  </a:cubicBezTo>
                  <a:close/>
                </a:path>
              </a:pathLst>
            </a:custGeom>
            <a:solidFill>
              <a:srgbClr val="1A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6215042" y="3929054"/>
            <a:ext cx="3498647" cy="43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Multi-Modal Support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15042" y="4786310"/>
            <a:ext cx="4050059" cy="229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Enabling Image-to-Text inputs, allowing users to describe prompts visually and expand the AI's understanding.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5472" y="7381723"/>
            <a:ext cx="9519047" cy="2048618"/>
            <a:chOff x="0" y="0"/>
            <a:chExt cx="12692062" cy="2731491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2679299" cy="2718816"/>
            </a:xfrm>
            <a:custGeom>
              <a:avLst/>
              <a:gdLst/>
              <a:ahLst/>
              <a:cxnLst/>
              <a:rect l="l" t="t" r="r" b="b"/>
              <a:pathLst>
                <a:path w="12679299" h="2718816">
                  <a:moveTo>
                    <a:pt x="0" y="878078"/>
                  </a:moveTo>
                  <a:cubicBezTo>
                    <a:pt x="0" y="393065"/>
                    <a:pt x="394589" y="0"/>
                    <a:pt x="881253" y="0"/>
                  </a:cubicBezTo>
                  <a:lnTo>
                    <a:pt x="11798046" y="0"/>
                  </a:lnTo>
                  <a:cubicBezTo>
                    <a:pt x="12284710" y="0"/>
                    <a:pt x="12679299" y="393065"/>
                    <a:pt x="12679299" y="878078"/>
                  </a:cubicBezTo>
                  <a:lnTo>
                    <a:pt x="12679299" y="1840738"/>
                  </a:lnTo>
                  <a:cubicBezTo>
                    <a:pt x="12679299" y="2325624"/>
                    <a:pt x="12284710" y="2718816"/>
                    <a:pt x="11798046" y="2718816"/>
                  </a:cubicBezTo>
                  <a:lnTo>
                    <a:pt x="881253" y="2718816"/>
                  </a:lnTo>
                  <a:cubicBezTo>
                    <a:pt x="394589" y="2718816"/>
                    <a:pt x="0" y="2325624"/>
                    <a:pt x="0" y="1840738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2691999" cy="2731516"/>
            </a:xfrm>
            <a:custGeom>
              <a:avLst/>
              <a:gdLst/>
              <a:ahLst/>
              <a:cxnLst/>
              <a:rect l="l" t="t" r="r" b="b"/>
              <a:pathLst>
                <a:path w="12691999" h="2731516">
                  <a:moveTo>
                    <a:pt x="0" y="884428"/>
                  </a:moveTo>
                  <a:cubicBezTo>
                    <a:pt x="0" y="395986"/>
                    <a:pt x="397383" y="0"/>
                    <a:pt x="887603" y="0"/>
                  </a:cubicBezTo>
                  <a:lnTo>
                    <a:pt x="11804396" y="0"/>
                  </a:lnTo>
                  <a:lnTo>
                    <a:pt x="11804396" y="6350"/>
                  </a:lnTo>
                  <a:lnTo>
                    <a:pt x="11804396" y="0"/>
                  </a:lnTo>
                  <a:cubicBezTo>
                    <a:pt x="12294615" y="0"/>
                    <a:pt x="12691999" y="395986"/>
                    <a:pt x="12691999" y="884428"/>
                  </a:cubicBezTo>
                  <a:lnTo>
                    <a:pt x="12685649" y="884428"/>
                  </a:lnTo>
                  <a:lnTo>
                    <a:pt x="12691999" y="884428"/>
                  </a:lnTo>
                  <a:lnTo>
                    <a:pt x="12691999" y="1847088"/>
                  </a:lnTo>
                  <a:lnTo>
                    <a:pt x="12685649" y="1847088"/>
                  </a:lnTo>
                  <a:lnTo>
                    <a:pt x="12691999" y="1847088"/>
                  </a:lnTo>
                  <a:cubicBezTo>
                    <a:pt x="12691999" y="2335530"/>
                    <a:pt x="12294615" y="2731516"/>
                    <a:pt x="11804396" y="2731516"/>
                  </a:cubicBezTo>
                  <a:lnTo>
                    <a:pt x="11804396" y="2725166"/>
                  </a:lnTo>
                  <a:lnTo>
                    <a:pt x="11804396" y="2731516"/>
                  </a:lnTo>
                  <a:lnTo>
                    <a:pt x="887603" y="2731516"/>
                  </a:lnTo>
                  <a:lnTo>
                    <a:pt x="887603" y="2725166"/>
                  </a:lnTo>
                  <a:lnTo>
                    <a:pt x="887603" y="2731516"/>
                  </a:lnTo>
                  <a:cubicBezTo>
                    <a:pt x="397383" y="2731516"/>
                    <a:pt x="0" y="2335530"/>
                    <a:pt x="0" y="1847088"/>
                  </a:cubicBezTo>
                  <a:lnTo>
                    <a:pt x="0" y="884428"/>
                  </a:lnTo>
                  <a:lnTo>
                    <a:pt x="6350" y="884428"/>
                  </a:lnTo>
                  <a:lnTo>
                    <a:pt x="0" y="884428"/>
                  </a:lnTo>
                  <a:moveTo>
                    <a:pt x="12700" y="884428"/>
                  </a:moveTo>
                  <a:lnTo>
                    <a:pt x="12700" y="1847088"/>
                  </a:lnTo>
                  <a:lnTo>
                    <a:pt x="6350" y="1847088"/>
                  </a:lnTo>
                  <a:lnTo>
                    <a:pt x="12700" y="1847088"/>
                  </a:lnTo>
                  <a:cubicBezTo>
                    <a:pt x="12700" y="2328545"/>
                    <a:pt x="404368" y="2718816"/>
                    <a:pt x="887603" y="2718816"/>
                  </a:cubicBezTo>
                  <a:lnTo>
                    <a:pt x="11804396" y="2718816"/>
                  </a:lnTo>
                  <a:cubicBezTo>
                    <a:pt x="12287631" y="2718816"/>
                    <a:pt x="12679299" y="2328545"/>
                    <a:pt x="12679299" y="1847088"/>
                  </a:cubicBezTo>
                  <a:lnTo>
                    <a:pt x="12679299" y="884428"/>
                  </a:lnTo>
                  <a:cubicBezTo>
                    <a:pt x="12679426" y="402971"/>
                    <a:pt x="12287631" y="12700"/>
                    <a:pt x="11804396" y="12700"/>
                  </a:cubicBezTo>
                  <a:lnTo>
                    <a:pt x="887603" y="12700"/>
                  </a:lnTo>
                  <a:lnTo>
                    <a:pt x="887603" y="6350"/>
                  </a:lnTo>
                  <a:lnTo>
                    <a:pt x="887603" y="12700"/>
                  </a:lnTo>
                  <a:cubicBezTo>
                    <a:pt x="404368" y="12700"/>
                    <a:pt x="12700" y="402971"/>
                    <a:pt x="12700" y="884428"/>
                  </a:cubicBezTo>
                  <a:close/>
                </a:path>
              </a:pathLst>
            </a:custGeom>
            <a:solidFill>
              <a:srgbClr val="4683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428696" y="7572392"/>
            <a:ext cx="4595070" cy="43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Community Prompt Library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28696" y="8429648"/>
            <a:ext cx="8941889" cy="97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 </a:t>
            </a:r>
            <a:r>
              <a:rPr lang="en-US" sz="2125" dirty="0" err="1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centralised</a:t>
            </a:r>
            <a:r>
              <a:rPr lang="en-US" sz="2125" dirty="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platform for users to save, share, and discover effective prompts, fostering collaborative innovation.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821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Merriweather</vt:lpstr>
      <vt:lpstr>Merriweather Bold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PromptCraft-AI.pptx</dc:title>
  <cp:lastModifiedBy>Lenovo</cp:lastModifiedBy>
  <cp:revision>3</cp:revision>
  <dcterms:created xsi:type="dcterms:W3CDTF">2006-08-16T00:00:00Z</dcterms:created>
  <dcterms:modified xsi:type="dcterms:W3CDTF">2025-12-29T12:14:25Z</dcterms:modified>
  <dc:identifier>DAG84U058e0</dc:identifier>
</cp:coreProperties>
</file>